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910e55f95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910e55f9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910e55f95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910e55f9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910e55f9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a910e55f95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910e55f9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a910e55f95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910e55f95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a910e55f95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910e55f95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a910e55f95_1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910e55f95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a910e55f95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910e55f95_1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910e55f95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910e55f95_1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910e55f95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910e55f95_1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910e55f95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910e55f95_1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910e55f95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910e55f95_1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910e55f95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910e55f95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910e55f9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910e55f95_1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910e55f95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910e55f95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910e55f95_1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910e55f95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a910e55f95_1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910e55f95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a910e55f95_1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910e55f95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a910e55f95_1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910e55f95_1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910e55f95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910e55f95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a910e55f95_1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910e55f95_1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a910e55f95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910e55f95_1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a910e55f95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910e55f95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910e55f9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910e55f95_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910e55f9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910e55f95_1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910e55f9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910e55f95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910e55f9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910e55f95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910e55f9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 of Social Media Content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524175" y="1951100"/>
            <a:ext cx="8313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Dataset: Social Media Sentiment Analysis Dataset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Understand sentiment distribution across platforms.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Analyze temporal sentiment trends over time.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Study engagement (likes/retweets) vs sentiment.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Identify trending hashtags/topics and their sentiment/engagement patterns.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Examine geographical sentiment differences.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(Optional) Predict engagement based on sentiment/topic/platform.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EDA: Daily Sentiment Trends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188" y="3046000"/>
            <a:ext cx="6323625" cy="373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188" y="1417650"/>
            <a:ext cx="5051619" cy="14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EDA: Average Likes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825" y="2912100"/>
            <a:ext cx="5064349" cy="38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25" y="1417650"/>
            <a:ext cx="7485149" cy="13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EDA: Hashtags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925" y="1521700"/>
            <a:ext cx="4725248" cy="40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40625"/>
            <a:ext cx="4278776" cy="28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EDA: Hashtags &amp; Geography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27" y="3043150"/>
            <a:ext cx="5502177" cy="38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025" y="1330300"/>
            <a:ext cx="3418851" cy="16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Classification Models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457200" y="1600200"/>
            <a:ext cx="82296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We train baseline models: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1. TF-IDF + Logistic Regression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2. TF-IDF + Linear SVM</a:t>
            </a:r>
            <a:endParaRPr sz="22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773" y="3644550"/>
            <a:ext cx="3236349" cy="29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5498500" y="5707700"/>
            <a:ext cx="163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size: 204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size: 51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Classes: 20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2174775" y="3145200"/>
            <a:ext cx="193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Classification Models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212550" y="1658450"/>
            <a:ext cx="4114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Linear Regression:</a:t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0" y="2128050"/>
            <a:ext cx="4492475" cy="24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100" y="1600200"/>
            <a:ext cx="4114800" cy="481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Classification Models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212550" y="1658450"/>
            <a:ext cx="4114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Linear SVM:</a:t>
            </a:r>
            <a:endParaRPr sz="1800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0" y="2161750"/>
            <a:ext cx="4509122" cy="19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072" y="1570038"/>
            <a:ext cx="4117529" cy="475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Classification Models</a:t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25" y="2059687"/>
            <a:ext cx="4006024" cy="27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100" y="1570051"/>
            <a:ext cx="4754499" cy="443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 Results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617350" y="1417650"/>
            <a:ext cx="8229600" cy="53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In this section, we test several hypotheses derived from our exploratory data analysis.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We use the cleaned dataset restricted to the Top 20 most frequent sentiment categories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(df_model), ensuring class balance for both modeling and statistical testing.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Hypotheses tested: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1. H1: Sentiment distribution differs across platforms.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   → Use Chi-square test of independence.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2. H2: Engagement (likes) differs significantly by sentiment category.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   → Use Kruskal–Wallis H-test (non-parametric).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3. H3: Sentiment distribution differs across countries.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   → Use Chi-square test again (categorical × categorical).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Each test includes: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- A statistical test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- p-value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lang="en-US" sz="1820"/>
              <a:t>- Interpretation (reject/fail to reject H₀)</a:t>
            </a:r>
            <a:endParaRPr sz="18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 Results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2063250" y="1527300"/>
            <a:ext cx="5362500" cy="7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lang="en-US" sz="1820"/>
              <a:t>H1: Sentiment distribution differs across platforms.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lang="en-US" sz="1820"/>
              <a:t>   → Use Chi-square test of independence.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820"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425" y="2336925"/>
            <a:ext cx="5523151" cy="2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604" y="4908325"/>
            <a:ext cx="4368783" cy="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 &amp; Problem Statement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Why this matters: social sentiment influences perception &amp; decisions.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Goal: quantify sentiment and uncover trends &amp; engagement signals.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Deliverables: EDA, models, insights, and recommendations.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 Results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2063250" y="1352575"/>
            <a:ext cx="5301600" cy="7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lang="en-US" sz="1820"/>
              <a:t>H1: Sentiment distribution differs across platforms.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lang="en-US" sz="1820"/>
              <a:t>   → Use Chi-square test of independence.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820"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712" y="2030675"/>
            <a:ext cx="4178574" cy="12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0" y="3429000"/>
            <a:ext cx="5468923" cy="31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6086300" y="3953175"/>
            <a:ext cx="2804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p &lt; 0.05, we reject H₀ and conclude that sentiment distribution differs across platforms.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p &gt;= 0.05, we fail to reject H₀ and conclude there is no evidence of significant difference.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 Results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2063250" y="1527300"/>
            <a:ext cx="5362500" cy="7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H2: Engagement (likes) differs significantly by sentiment category.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   → Use Kruskal–Wallis H-test (non-parametric).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820"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725" y="2517588"/>
            <a:ext cx="4706550" cy="252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737" y="5286900"/>
            <a:ext cx="4706526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 Results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2207863" y="1417650"/>
            <a:ext cx="4728300" cy="7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lang="en-US" sz="1820"/>
              <a:t>H2: Engagement (likes) differs significantly by sentiment category.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lang="en-US" sz="1820"/>
              <a:t>   → Use Kruskal–Wallis H-test (non-parametric).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820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99" y="3538650"/>
            <a:ext cx="4728431" cy="32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888" y="2383025"/>
            <a:ext cx="3882249" cy="9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6071725" y="3625575"/>
            <a:ext cx="2615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p &lt; 0.05, we reject H₀ and conclude that different sentiment categories receive significantly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levels of engagement (likes).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p &gt;= 0.05, we do not have evidence that likes differ across sentiment categories.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 Results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1744662" y="1417650"/>
            <a:ext cx="5654700" cy="7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H3: Sentiment distribution differs across countries.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820"/>
              <a:t>   → Use Chi-square test again (categorical × categorical).</a:t>
            </a:r>
            <a:endParaRPr sz="1820"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725" y="2125350"/>
            <a:ext cx="6476551" cy="26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675" y="4880125"/>
            <a:ext cx="4360650" cy="10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 Results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1744662" y="1417650"/>
            <a:ext cx="5654700" cy="7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lang="en-US" sz="1820"/>
              <a:t>H3: Sentiment distribution differs across countries.  </a:t>
            </a:r>
            <a:endParaRPr sz="18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523"/>
              <a:buNone/>
            </a:pPr>
            <a:r>
              <a:rPr lang="en-US" sz="1820"/>
              <a:t>   → Use Chi-square test again (categorical × categorical).</a:t>
            </a:r>
            <a:endParaRPr sz="1820"/>
          </a:p>
        </p:txBody>
      </p:sp>
      <p:sp>
        <p:nvSpPr>
          <p:cNvPr id="256" name="Google Shape;256;p36"/>
          <p:cNvSpPr txBox="1"/>
          <p:nvPr/>
        </p:nvSpPr>
        <p:spPr>
          <a:xfrm>
            <a:off x="5707725" y="3916763"/>
            <a:ext cx="26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significant p-value (p &lt; 0.05) means that sentiment distribution differs by country.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suggests geographic variation in emotional expression on social media.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750" y="3151875"/>
            <a:ext cx="4201201" cy="35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513" y="2072037"/>
            <a:ext cx="4826969" cy="8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Engagement Prediction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457200" y="1417650"/>
            <a:ext cx="8229600" cy="5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In this section, we attempt to predict engagement metrics — specifically likes — based 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post-level features such as sentiment, platform, and hashtags. This can help identify which types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of content tend to receive higher engagement, enabling applications in marketing, recommendation,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and social media strategy.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We use the cleaned dataset restricted to the Top 20 most frequent sentiments (df_model).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We follow these steps: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1. Feature Engineering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2. Preparing Train/Test Split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3. Baseline Models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4. Feature Importance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5. (Optional) Extending to text-based models (TF-IDF + Regression)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7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Engagement Prediction (Likes / Retweets)</a:t>
            </a:r>
            <a:endParaRPr sz="3759"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887" y="1824524"/>
            <a:ext cx="6402226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162" y="3595625"/>
            <a:ext cx="5073675" cy="16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7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Engagement Prediction (Likes / Retweets)</a:t>
            </a:r>
            <a:endParaRPr sz="3759"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87" y="1734176"/>
            <a:ext cx="4732598" cy="30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400" y="5124375"/>
            <a:ext cx="2183375" cy="6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510" y="2397837"/>
            <a:ext cx="3377703" cy="168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4572" y="4468200"/>
            <a:ext cx="2469591" cy="6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7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Engagement Prediction (Likes / Retweets)</a:t>
            </a:r>
            <a:endParaRPr sz="3759"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75" y="2705225"/>
            <a:ext cx="3231175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575" y="1639930"/>
            <a:ext cx="3400375" cy="46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7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Engagement Prediction (Likes / Retweets)</a:t>
            </a:r>
            <a:endParaRPr sz="3759"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13" y="1497246"/>
            <a:ext cx="5650576" cy="1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25" y="2933445"/>
            <a:ext cx="7456968" cy="369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Overview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912900" y="1600200"/>
            <a:ext cx="73182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Total records: 732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Total features: 16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Time range: 2010-05-15 ~ 2023-10-22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Platforms: 4 unique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Sentiment labels: 279 categories</a:t>
            </a:r>
            <a:endParaRPr sz="22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Interpretation of Engagement Prediction Results</a:t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457200" y="1600200"/>
            <a:ext cx="8229600" cy="517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The Random Forest regression achieved the following performance: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Likes Prediction: 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- RMSE ≈ 0.26 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- R² ≈ 0.14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Retweets Prediction:  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- RMSE ≈ 0.25 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- R² ≈ 0.18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The most predictive features include: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- Certain sentiment categories (e.g., "excitement", "admiration")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- Platform differences (e.g., Twitter posts tend to have more retweets)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- Number of hashtags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This suggests that both emotional tone and platform characteristics strongly influence engagement.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In this section, we summarize the performance of the final selected models for: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1. Sentiment Classification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   - Logistic Regression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   - Linear SVM (chosen as the final model)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2. Engagement Prediction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   - Random Forest Regression for Likes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   - Random Forest Regression for Retweets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We provide final performance metrics, insights into feature importance,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and interpretations useful for business, policy, and platform strategy.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457200" y="1600200"/>
            <a:ext cx="8229600" cy="27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Key Predictive Features (Likes)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Some sentiment categories such as excitement, admiration, etc., show high importance.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Platform</a:t>
            </a:r>
            <a:r>
              <a:rPr lang="en-US" sz="2000"/>
              <a:t> differences strongly influence engagement (e.g., Twitter content tends to receive more retweets).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Hashtag_count also contributes positively: posts with more hashtags generally achieve higher visibility.</a:t>
            </a:r>
            <a:endParaRPr sz="2000"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063" y="3967125"/>
            <a:ext cx="5681884" cy="28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Interpretation of Final Model Results</a:t>
            </a:r>
            <a:endParaRPr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457200" y="1600200"/>
            <a:ext cx="8229600" cy="490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Sentiment Classification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Linear SVM with TF-IDF features performed best among all tested models, achieving the highest accuracy and macro-F1 score. This indicates that sentiment categories (restricted to the Top 20 emotions) are distinguishable based on text features alone. The linear nature of SVM also ensures good generalization on high-dimensional sparse text representations.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Engagement Prediction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Emotional tone (sentiment) contributes significantly to engagement.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Platform differences matter: different platforms exhibit different tendencies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for user engagement.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Hashtag usage is strongly predictive, likely due to visibility and discoverability effects.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Overall, engagement is influenced by both content characteristics (sentiment)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and platform mechanics (platform type, social features such as sharing).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Interpretation of Final Model Results</a:t>
            </a:r>
            <a:endParaRPr/>
          </a:p>
        </p:txBody>
      </p:sp>
      <p:sp>
        <p:nvSpPr>
          <p:cNvPr id="325" name="Google Shape;325;p46"/>
          <p:cNvSpPr txBox="1"/>
          <p:nvPr>
            <p:ph idx="1" type="body"/>
          </p:nvPr>
        </p:nvSpPr>
        <p:spPr>
          <a:xfrm>
            <a:off x="457200" y="1600200"/>
            <a:ext cx="8229600" cy="490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Limitations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dataset may not be evenly sampled across countries, platforms, or times.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Sentiment labels may be noisy or ambiguous depending on annotation quality.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Engagement (likes/retweets) is influenced by many external factors not included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in our dataset (e.g., follower count, posting time, trending events).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Restricting to the Top 20 sentiments improves stability but sacrifices granularity.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Future Work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Incorporate text embeddings (BERT/RoBERTa) for improved sentiment classification.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Include user-level features (follower count, posting time) for stronger engagement prediction.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Conduct causal inference to determine whether sentiments drive engagement 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simply correlate with it.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Extend analysis to topic modeling (LDA/BERT topics) for deeper contextual insights.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Overview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864900" y="1508700"/>
            <a:ext cx="5410800" cy="5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Load Dataset (Markdown Cell)</a:t>
            </a:r>
            <a:endParaRPr sz="2200"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400" y="2416463"/>
            <a:ext cx="5859202" cy="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06925"/>
            <a:ext cx="9144003" cy="14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625" y="281250"/>
            <a:ext cx="2434550" cy="2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425" y="631500"/>
            <a:ext cx="2352952" cy="297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482" y="3896452"/>
            <a:ext cx="4285031" cy="2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247075"/>
            <a:ext cx="9144003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Cleaning (Markdown Cell)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457200" y="1600200"/>
            <a:ext cx="7260000" cy="83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We clean raw text but keep hashtags for topic analysis.</a:t>
            </a:r>
            <a:endParaRPr sz="220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563" y="2431500"/>
            <a:ext cx="4634875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537" y="4819425"/>
            <a:ext cx="7350924" cy="17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EDA: Sentiment Distribution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57200" y="1874425"/>
            <a:ext cx="3998400" cy="4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explore: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overall sentiment distribution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platform-specific sentiment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sentiment trends over time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engagement vs sentiment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hashtag/topic trends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geographical sentiment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EDA: Top 20 Sentiments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062" y="2884275"/>
            <a:ext cx="5487874" cy="390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874" y="1417650"/>
            <a:ext cx="5326250" cy="134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EDA: Platform Distribution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002" y="3315825"/>
            <a:ext cx="5080151" cy="35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000" y="1417650"/>
            <a:ext cx="5080150" cy="1795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